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351" r:id="rId3"/>
    <p:sldId id="352" r:id="rId4"/>
    <p:sldId id="353" r:id="rId5"/>
    <p:sldId id="354" r:id="rId6"/>
    <p:sldId id="355" r:id="rId7"/>
    <p:sldId id="356" r:id="rId8"/>
    <p:sldId id="358" r:id="rId9"/>
    <p:sldId id="357" r:id="rId10"/>
    <p:sldId id="359" r:id="rId11"/>
    <p:sldId id="360" r:id="rId12"/>
  </p:sldIdLst>
  <p:sldSz cx="12192000" cy="6858000"/>
  <p:notesSz cx="9874250" cy="679767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Korablev" initials="PK" lastIdx="1" clrIdx="0">
    <p:extLst>
      <p:ext uri="{19B8F6BF-5375-455C-9EA6-DF929625EA0E}">
        <p15:presenceInfo xmlns:p15="http://schemas.microsoft.com/office/powerpoint/2012/main" userId="59b619b441d222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E9E790-F1DE-1DCB-C2B7-72577DDD8E58}">
  <a:tblStyle styleId="{E7E9E790-F1DE-1DCB-C2B7-72577DDD8E58}" styleName="Table_0">
    <a:wholeTbl>
      <a:tcTxStyle>
        <a:srgbClr val="000000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 varScale="1">
        <p:scale>
          <a:sx n="69" d="100"/>
          <a:sy n="69" d="100"/>
        </p:scale>
        <p:origin x="44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112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41458"/>
          </a:xfrm>
          <a:prstGeom prst="rect">
            <a:avLst/>
          </a:prstGeom>
        </p:spPr>
        <p:txBody>
          <a:bodyPr vert="horz" lIns="80019" tIns="40010" rIns="80019" bIns="4001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837" y="0"/>
            <a:ext cx="4278842" cy="341458"/>
          </a:xfrm>
          <a:prstGeom prst="rect">
            <a:avLst/>
          </a:prstGeom>
        </p:spPr>
        <p:txBody>
          <a:bodyPr vert="horz" lIns="80019" tIns="40010" rIns="80019" bIns="40010" rtlCol="0"/>
          <a:lstStyle>
            <a:lvl1pPr algn="r">
              <a:defRPr sz="1100"/>
            </a:lvl1pPr>
          </a:lstStyle>
          <a:p>
            <a:fld id="{85AB6C32-A1CC-4A25-BCC0-B2C80FF92740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019" tIns="40010" rIns="80019" bIns="400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71382"/>
            <a:ext cx="7899400" cy="2676584"/>
          </a:xfrm>
          <a:prstGeom prst="rect">
            <a:avLst/>
          </a:prstGeom>
        </p:spPr>
        <p:txBody>
          <a:bodyPr vert="horz" lIns="80019" tIns="40010" rIns="80019" bIns="400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278842" cy="341457"/>
          </a:xfrm>
          <a:prstGeom prst="rect">
            <a:avLst/>
          </a:prstGeom>
        </p:spPr>
        <p:txBody>
          <a:bodyPr vert="horz" lIns="80019" tIns="40010" rIns="80019" bIns="4001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837" y="6456219"/>
            <a:ext cx="4278842" cy="341457"/>
          </a:xfrm>
          <a:prstGeom prst="rect">
            <a:avLst/>
          </a:prstGeom>
        </p:spPr>
        <p:txBody>
          <a:bodyPr vert="horz" lIns="80019" tIns="40010" rIns="80019" bIns="40010" rtlCol="0" anchor="b"/>
          <a:lstStyle>
            <a:lvl1pPr algn="r">
              <a:defRPr sz="1100"/>
            </a:lvl1pPr>
          </a:lstStyle>
          <a:p>
            <a:fld id="{114EDD6C-A9FC-4BA9-ADE0-EF96D4E06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8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универсальный 5" userDrawn="1">
  <p:cSld name="универсальный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oogle Shape;9;p13"/>
          <p:cNvPicPr/>
          <p:nvPr/>
        </p:nvPicPr>
        <p:blipFill>
          <a:blip r:embed="rId2">
            <a:alphaModFix/>
          </a:blip>
          <a:srcRect r="11569"/>
          <a:stretch/>
        </p:blipFill>
        <p:spPr bwMode="auto"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3"/>
          <p:cNvSpPr/>
          <p:nvPr/>
        </p:nvSpPr>
        <p:spPr bwMode="auto">
          <a:xfrm>
            <a:off x="520088" y="4851915"/>
            <a:ext cx="159352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                  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pic>
        <p:nvPicPr>
          <p:cNvPr id="11" name="Google Shape;11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2082085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3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71435" y="701653"/>
            <a:ext cx="2014603" cy="650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Методология 1" userDrawn="1">
  <p:cSld name="Методология 1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9" name="Google Shape;109;p2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25"/>
          <p:cNvCxnSpPr>
            <a:cxnSpLocks/>
          </p:cNvCxnSpPr>
          <p:nvPr/>
        </p:nvCxnSpPr>
        <p:spPr bwMode="auto">
          <a:xfrm>
            <a:off x="2758348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25"/>
          <p:cNvCxnSpPr>
            <a:cxnSpLocks/>
          </p:cNvCxnSpPr>
          <p:nvPr/>
        </p:nvCxnSpPr>
        <p:spPr bwMode="auto">
          <a:xfrm>
            <a:off x="540380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25"/>
          <p:cNvCxnSpPr>
            <a:cxnSpLocks/>
          </p:cNvCxnSpPr>
          <p:nvPr/>
        </p:nvCxnSpPr>
        <p:spPr bwMode="auto">
          <a:xfrm>
            <a:off x="10293599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25"/>
          <p:cNvSpPr/>
          <p:nvPr/>
        </p:nvSpPr>
        <p:spPr bwMode="auto">
          <a:xfrm>
            <a:off x="2887116" y="340611"/>
            <a:ext cx="23661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115" name="Google Shape;115;p25"/>
          <p:cNvSpPr/>
          <p:nvPr/>
        </p:nvSpPr>
        <p:spPr bwMode="auto">
          <a:xfrm>
            <a:off x="5554340" y="255972"/>
            <a:ext cx="45887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Методология 2" userDrawn="1">
  <p:cSld name="Методология 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7" name="Google Shape;117;p26"/>
          <p:cNvPicPr/>
          <p:nvPr/>
        </p:nvPicPr>
        <p:blipFill>
          <a:blip r:embed="rId2">
            <a:alphaModFix/>
          </a:blip>
          <a:srcRect r="23914" b="47550"/>
          <a:stretch/>
        </p:blipFill>
        <p:spPr bwMode="auto"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26"/>
          <p:cNvCxnSpPr>
            <a:cxnSpLocks/>
          </p:cNvCxnSpPr>
          <p:nvPr/>
        </p:nvCxnSpPr>
        <p:spPr bwMode="auto">
          <a:xfrm>
            <a:off x="2736577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" name="Google Shape;121;p26"/>
          <p:cNvCxnSpPr>
            <a:cxnSpLocks/>
          </p:cNvCxnSpPr>
          <p:nvPr/>
        </p:nvCxnSpPr>
        <p:spPr bwMode="auto">
          <a:xfrm>
            <a:off x="540380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2" name="Google Shape;122;p26"/>
          <p:cNvCxnSpPr>
            <a:cxnSpLocks/>
          </p:cNvCxnSpPr>
          <p:nvPr/>
        </p:nvCxnSpPr>
        <p:spPr bwMode="auto">
          <a:xfrm>
            <a:off x="10293599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3" name="Google Shape;123;p26"/>
          <p:cNvSpPr/>
          <p:nvPr/>
        </p:nvSpPr>
        <p:spPr bwMode="auto">
          <a:xfrm>
            <a:off x="2887116" y="340611"/>
            <a:ext cx="236614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124" name="Google Shape;124;p26"/>
          <p:cNvSpPr/>
          <p:nvPr/>
        </p:nvSpPr>
        <p:spPr bwMode="auto">
          <a:xfrm>
            <a:off x="5554340" y="255972"/>
            <a:ext cx="4588720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11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Методология 3" userDrawn="1">
  <p:cSld name="Методология 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27"/>
          <p:cNvCxnSpPr>
            <a:cxnSpLocks/>
          </p:cNvCxnSpPr>
          <p:nvPr/>
        </p:nvCxnSpPr>
        <p:spPr bwMode="auto">
          <a:xfrm>
            <a:off x="2572894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8" name="Google Shape;128;p27"/>
          <p:cNvCxnSpPr>
            <a:cxnSpLocks/>
          </p:cNvCxnSpPr>
          <p:nvPr/>
        </p:nvCxnSpPr>
        <p:spPr bwMode="auto">
          <a:xfrm>
            <a:off x="49253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" name="Google Shape;129;p27"/>
          <p:cNvCxnSpPr>
            <a:cxnSpLocks/>
          </p:cNvCxnSpPr>
          <p:nvPr/>
        </p:nvCxnSpPr>
        <p:spPr bwMode="auto">
          <a:xfrm>
            <a:off x="9146422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27"/>
          <p:cNvSpPr/>
          <p:nvPr/>
        </p:nvSpPr>
        <p:spPr bwMode="auto">
          <a:xfrm>
            <a:off x="2758106" y="455076"/>
            <a:ext cx="19820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131" name="Google Shape;131;p27"/>
          <p:cNvSpPr/>
          <p:nvPr/>
        </p:nvSpPr>
        <p:spPr bwMode="auto">
          <a:xfrm>
            <a:off x="5110557" y="385827"/>
            <a:ext cx="385065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32" name="Google Shape;132;p2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31634" y="323411"/>
            <a:ext cx="853458" cy="63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Методология 5" userDrawn="1">
  <p:cSld name="Методология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4" name="Google Shape;144;p29"/>
          <p:cNvPicPr/>
          <p:nvPr/>
        </p:nvPicPr>
        <p:blipFill>
          <a:blip r:embed="rId2">
            <a:alphaModFix/>
          </a:blip>
          <a:srcRect r="11569"/>
          <a:stretch/>
        </p:blipFill>
        <p:spPr bwMode="auto"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9"/>
          <p:cNvCxnSpPr>
            <a:cxnSpLocks/>
          </p:cNvCxnSpPr>
          <p:nvPr/>
        </p:nvCxnSpPr>
        <p:spPr bwMode="auto">
          <a:xfrm>
            <a:off x="594516" y="4784450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6" name="Google Shape;146;p29"/>
          <p:cNvSpPr/>
          <p:nvPr/>
        </p:nvSpPr>
        <p:spPr bwMode="auto">
          <a:xfrm>
            <a:off x="520088" y="2041662"/>
            <a:ext cx="14556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                  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147" name="Google Shape;147;p29"/>
          <p:cNvSpPr/>
          <p:nvPr/>
        </p:nvSpPr>
        <p:spPr bwMode="auto">
          <a:xfrm>
            <a:off x="520088" y="3377745"/>
            <a:ext cx="1723240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48" name="Google Shape;148;p2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9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71435" y="701653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29"/>
          <p:cNvCxnSpPr>
            <a:cxnSpLocks/>
          </p:cNvCxnSpPr>
          <p:nvPr/>
        </p:nvCxnSpPr>
        <p:spPr bwMode="auto">
          <a:xfrm>
            <a:off x="594516" y="3032869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29"/>
          <p:cNvCxnSpPr>
            <a:cxnSpLocks/>
          </p:cNvCxnSpPr>
          <p:nvPr/>
        </p:nvCxnSpPr>
        <p:spPr bwMode="auto">
          <a:xfrm>
            <a:off x="594516" y="1696786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Навигация 1" userDrawn="1">
  <p:cSld name="Навигация 1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" name="Google Shape;153;p30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30"/>
          <p:cNvCxnSpPr>
            <a:cxnSpLocks/>
          </p:cNvCxnSpPr>
          <p:nvPr/>
        </p:nvCxnSpPr>
        <p:spPr bwMode="auto">
          <a:xfrm>
            <a:off x="291932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6" name="Google Shape;156;p30"/>
          <p:cNvCxnSpPr>
            <a:cxnSpLocks/>
          </p:cNvCxnSpPr>
          <p:nvPr/>
        </p:nvCxnSpPr>
        <p:spPr bwMode="auto">
          <a:xfrm>
            <a:off x="6167022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7" name="Google Shape;157;p30"/>
          <p:cNvCxnSpPr>
            <a:cxnSpLocks/>
          </p:cNvCxnSpPr>
          <p:nvPr/>
        </p:nvCxnSpPr>
        <p:spPr bwMode="auto">
          <a:xfrm>
            <a:off x="10110851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30"/>
          <p:cNvSpPr/>
          <p:nvPr/>
        </p:nvSpPr>
        <p:spPr bwMode="auto">
          <a:xfrm>
            <a:off x="3252608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159" name="Google Shape;159;p30"/>
          <p:cNvSpPr/>
          <p:nvPr/>
        </p:nvSpPr>
        <p:spPr bwMode="auto">
          <a:xfrm>
            <a:off x="6500307" y="255287"/>
            <a:ext cx="32772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«Навигация обучающихся сообществ в личностно-развивающей образовательной среде»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Навигация 2" userDrawn="1">
  <p:cSld name="Навигация 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1" name="Google Shape;161;p31"/>
          <p:cNvPicPr/>
          <p:nvPr/>
        </p:nvPicPr>
        <p:blipFill>
          <a:blip r:embed="rId2">
            <a:alphaModFix/>
          </a:blip>
          <a:srcRect r="23914" b="47550"/>
          <a:stretch/>
        </p:blipFill>
        <p:spPr bwMode="auto"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31"/>
          <p:cNvCxnSpPr>
            <a:cxnSpLocks/>
          </p:cNvCxnSpPr>
          <p:nvPr/>
        </p:nvCxnSpPr>
        <p:spPr bwMode="auto">
          <a:xfrm>
            <a:off x="291932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" name="Google Shape;165;p31"/>
          <p:cNvCxnSpPr>
            <a:cxnSpLocks/>
          </p:cNvCxnSpPr>
          <p:nvPr/>
        </p:nvCxnSpPr>
        <p:spPr bwMode="auto">
          <a:xfrm>
            <a:off x="6167022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31"/>
          <p:cNvCxnSpPr>
            <a:cxnSpLocks/>
          </p:cNvCxnSpPr>
          <p:nvPr/>
        </p:nvCxnSpPr>
        <p:spPr bwMode="auto">
          <a:xfrm>
            <a:off x="10110851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p31"/>
          <p:cNvSpPr/>
          <p:nvPr/>
        </p:nvSpPr>
        <p:spPr bwMode="auto">
          <a:xfrm>
            <a:off x="3252608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168" name="Google Shape;168;p31"/>
          <p:cNvSpPr/>
          <p:nvPr/>
        </p:nvSpPr>
        <p:spPr bwMode="auto">
          <a:xfrm>
            <a:off x="6500307" y="255287"/>
            <a:ext cx="32772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«Навигация обучающихся сообществ в личностно-развивающей образовательной среде»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Навигация 3" userDrawn="1">
  <p:cSld name="Навигация 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0" name="Google Shape;170;p3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32"/>
          <p:cNvCxnSpPr>
            <a:cxnSpLocks/>
          </p:cNvCxnSpPr>
          <p:nvPr/>
        </p:nvCxnSpPr>
        <p:spPr bwMode="auto">
          <a:xfrm>
            <a:off x="2720841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32"/>
          <p:cNvCxnSpPr>
            <a:cxnSpLocks/>
          </p:cNvCxnSpPr>
          <p:nvPr/>
        </p:nvCxnSpPr>
        <p:spPr bwMode="auto">
          <a:xfrm>
            <a:off x="554398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32"/>
          <p:cNvCxnSpPr>
            <a:cxnSpLocks/>
          </p:cNvCxnSpPr>
          <p:nvPr/>
        </p:nvCxnSpPr>
        <p:spPr bwMode="auto">
          <a:xfrm>
            <a:off x="8998475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32"/>
          <p:cNvSpPr/>
          <p:nvPr/>
        </p:nvSpPr>
        <p:spPr bwMode="auto">
          <a:xfrm>
            <a:off x="3054000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175" name="Google Shape;175;p32"/>
          <p:cNvSpPr/>
          <p:nvPr/>
        </p:nvSpPr>
        <p:spPr bwMode="auto">
          <a:xfrm>
            <a:off x="5877144" y="381549"/>
            <a:ext cx="27881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«Навигация обучающихся сообществ в личностно-развивающей образовательной среде»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76" name="Google Shape;176;p3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31634" y="342217"/>
            <a:ext cx="853458" cy="63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Навигация 4" userDrawn="1">
  <p:cSld name="Навигация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9" name="Google Shape;179;p3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33"/>
          <p:cNvCxnSpPr>
            <a:cxnSpLocks/>
          </p:cNvCxnSpPr>
          <p:nvPr/>
        </p:nvCxnSpPr>
        <p:spPr bwMode="auto">
          <a:xfrm>
            <a:off x="2720841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1" name="Google Shape;181;p33"/>
          <p:cNvCxnSpPr>
            <a:cxnSpLocks/>
          </p:cNvCxnSpPr>
          <p:nvPr/>
        </p:nvCxnSpPr>
        <p:spPr bwMode="auto">
          <a:xfrm>
            <a:off x="554398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2" name="Google Shape;182;p33"/>
          <p:cNvCxnSpPr>
            <a:cxnSpLocks/>
          </p:cNvCxnSpPr>
          <p:nvPr/>
        </p:nvCxnSpPr>
        <p:spPr bwMode="auto">
          <a:xfrm>
            <a:off x="8998475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33"/>
          <p:cNvSpPr/>
          <p:nvPr/>
        </p:nvSpPr>
        <p:spPr bwMode="auto">
          <a:xfrm>
            <a:off x="3054000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184" name="Google Shape;184;p33"/>
          <p:cNvSpPr/>
          <p:nvPr/>
        </p:nvSpPr>
        <p:spPr bwMode="auto">
          <a:xfrm>
            <a:off x="5877144" y="381549"/>
            <a:ext cx="278817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«Навигация обучающихся сообществ в личностно-развивающей образовательной среде»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85" name="Google Shape;185;p3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31634" y="342217"/>
            <a:ext cx="853458" cy="63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3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Навигация 5" userDrawn="1">
  <p:cSld name="Навигация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8" name="Google Shape;188;p34"/>
          <p:cNvPicPr/>
          <p:nvPr/>
        </p:nvPicPr>
        <p:blipFill>
          <a:blip r:embed="rId2">
            <a:alphaModFix/>
          </a:blip>
          <a:srcRect r="11569"/>
          <a:stretch/>
        </p:blipFill>
        <p:spPr bwMode="auto"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9" name="Google Shape;189;p34"/>
          <p:cNvCxnSpPr>
            <a:cxnSpLocks/>
          </p:cNvCxnSpPr>
          <p:nvPr/>
        </p:nvCxnSpPr>
        <p:spPr bwMode="auto">
          <a:xfrm>
            <a:off x="594516" y="4812662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34"/>
          <p:cNvSpPr/>
          <p:nvPr/>
        </p:nvSpPr>
        <p:spPr bwMode="auto">
          <a:xfrm>
            <a:off x="520088" y="1985236"/>
            <a:ext cx="14556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                  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191" name="Google Shape;191;p34"/>
          <p:cNvSpPr/>
          <p:nvPr/>
        </p:nvSpPr>
        <p:spPr bwMode="auto">
          <a:xfrm>
            <a:off x="520088" y="3326447"/>
            <a:ext cx="1455694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92" name="Google Shape;192;p3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71435" y="701653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4" name="Google Shape;194;p34"/>
          <p:cNvCxnSpPr>
            <a:cxnSpLocks/>
          </p:cNvCxnSpPr>
          <p:nvPr/>
        </p:nvCxnSpPr>
        <p:spPr bwMode="auto">
          <a:xfrm>
            <a:off x="594516" y="3009785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5" name="Google Shape;195;p34"/>
          <p:cNvCxnSpPr>
            <a:cxnSpLocks/>
          </p:cNvCxnSpPr>
          <p:nvPr/>
        </p:nvCxnSpPr>
        <p:spPr bwMode="auto">
          <a:xfrm>
            <a:off x="594516" y="1668573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азвитие ЛП" userDrawn="1">
  <p:cSld name="Развитие ЛП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7" name="Google Shape;197;p3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35"/>
          <p:cNvCxnSpPr>
            <a:cxnSpLocks/>
          </p:cNvCxnSpPr>
          <p:nvPr/>
        </p:nvCxnSpPr>
        <p:spPr bwMode="auto">
          <a:xfrm>
            <a:off x="2868820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0" name="Google Shape;200;p35"/>
          <p:cNvCxnSpPr>
            <a:cxnSpLocks/>
          </p:cNvCxnSpPr>
          <p:nvPr/>
        </p:nvCxnSpPr>
        <p:spPr bwMode="auto">
          <a:xfrm>
            <a:off x="601551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35"/>
          <p:cNvCxnSpPr>
            <a:cxnSpLocks/>
          </p:cNvCxnSpPr>
          <p:nvPr/>
        </p:nvCxnSpPr>
        <p:spPr bwMode="auto">
          <a:xfrm>
            <a:off x="10161358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2" name="Google Shape;202;p35"/>
          <p:cNvSpPr/>
          <p:nvPr/>
        </p:nvSpPr>
        <p:spPr bwMode="auto">
          <a:xfrm>
            <a:off x="3151602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203" name="Google Shape;203;p35"/>
          <p:cNvSpPr/>
          <p:nvPr/>
        </p:nvSpPr>
        <p:spPr bwMode="auto">
          <a:xfrm>
            <a:off x="6298295" y="255287"/>
            <a:ext cx="35802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«Развитие личностного потенциала               в системе взаимодействия ключевых участников образовательных отношений»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Управление созданием личностно-развивающей образовательной среды»" userDrawn="1">
  <p:cSld name="Управление созданием личностно-развивающей образовательной среды»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" name="Google Shape;21;p1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Google Shape;23;p15"/>
          <p:cNvCxnSpPr>
            <a:cxnSpLocks/>
          </p:cNvCxnSpPr>
          <p:nvPr/>
        </p:nvCxnSpPr>
        <p:spPr bwMode="auto">
          <a:xfrm>
            <a:off x="288634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24;p15"/>
          <p:cNvCxnSpPr>
            <a:cxnSpLocks/>
          </p:cNvCxnSpPr>
          <p:nvPr/>
        </p:nvCxnSpPr>
        <p:spPr bwMode="auto">
          <a:xfrm>
            <a:off x="6068085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25;p15"/>
          <p:cNvCxnSpPr>
            <a:cxnSpLocks/>
          </p:cNvCxnSpPr>
          <p:nvPr/>
        </p:nvCxnSpPr>
        <p:spPr bwMode="auto">
          <a:xfrm>
            <a:off x="1014383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26;p15"/>
          <p:cNvSpPr/>
          <p:nvPr/>
        </p:nvSpPr>
        <p:spPr bwMode="auto">
          <a:xfrm>
            <a:off x="3186649" y="325222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27" name="Google Shape;27;p15"/>
          <p:cNvSpPr/>
          <p:nvPr/>
        </p:nvSpPr>
        <p:spPr bwMode="auto">
          <a:xfrm>
            <a:off x="6368391" y="325222"/>
            <a:ext cx="34751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развивающей образовательной среды» 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азвитие ЛП 2" userDrawn="1">
  <p:cSld name="Развитие ЛП 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" name="Google Shape;205;p36"/>
          <p:cNvPicPr/>
          <p:nvPr/>
        </p:nvPicPr>
        <p:blipFill>
          <a:blip r:embed="rId2">
            <a:alphaModFix/>
          </a:blip>
          <a:srcRect r="23914" b="47550"/>
          <a:stretch/>
        </p:blipFill>
        <p:spPr bwMode="auto"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253324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444138" y="207750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p36"/>
          <p:cNvCxnSpPr>
            <a:cxnSpLocks/>
          </p:cNvCxnSpPr>
          <p:nvPr/>
        </p:nvCxnSpPr>
        <p:spPr bwMode="auto">
          <a:xfrm>
            <a:off x="2868820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9" name="Google Shape;209;p36"/>
          <p:cNvCxnSpPr>
            <a:cxnSpLocks/>
          </p:cNvCxnSpPr>
          <p:nvPr/>
        </p:nvCxnSpPr>
        <p:spPr bwMode="auto">
          <a:xfrm>
            <a:off x="6015513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0" name="Google Shape;210;p36"/>
          <p:cNvCxnSpPr>
            <a:cxnSpLocks/>
          </p:cNvCxnSpPr>
          <p:nvPr/>
        </p:nvCxnSpPr>
        <p:spPr bwMode="auto">
          <a:xfrm>
            <a:off x="10161358" y="303917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36"/>
          <p:cNvSpPr/>
          <p:nvPr/>
        </p:nvSpPr>
        <p:spPr bwMode="auto">
          <a:xfrm>
            <a:off x="3151602" y="347620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212" name="Google Shape;212;p36"/>
          <p:cNvSpPr/>
          <p:nvPr/>
        </p:nvSpPr>
        <p:spPr bwMode="auto">
          <a:xfrm>
            <a:off x="6298295" y="255287"/>
            <a:ext cx="35802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«Развитие личностного потенциала               в системе взаимодействия ключевых участников образовательных отношений»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азвитие ЛП 3" userDrawn="1">
  <p:cSld name="Развитие ЛП 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4" name="Google Shape;214;p3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7"/>
          <p:cNvCxnSpPr>
            <a:cxnSpLocks/>
          </p:cNvCxnSpPr>
          <p:nvPr/>
        </p:nvCxnSpPr>
        <p:spPr bwMode="auto">
          <a:xfrm>
            <a:off x="2684212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6" name="Google Shape;216;p37"/>
          <p:cNvCxnSpPr>
            <a:cxnSpLocks/>
          </p:cNvCxnSpPr>
          <p:nvPr/>
        </p:nvCxnSpPr>
        <p:spPr bwMode="auto">
          <a:xfrm>
            <a:off x="5434099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7" name="Google Shape;217;p37"/>
          <p:cNvCxnSpPr>
            <a:cxnSpLocks/>
          </p:cNvCxnSpPr>
          <p:nvPr/>
        </p:nvCxnSpPr>
        <p:spPr bwMode="auto">
          <a:xfrm>
            <a:off x="903510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8" name="Google Shape;218;p37"/>
          <p:cNvSpPr/>
          <p:nvPr/>
        </p:nvSpPr>
        <p:spPr bwMode="auto">
          <a:xfrm>
            <a:off x="2980742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219" name="Google Shape;219;p37"/>
          <p:cNvSpPr/>
          <p:nvPr/>
        </p:nvSpPr>
        <p:spPr bwMode="auto">
          <a:xfrm>
            <a:off x="5730629" y="381549"/>
            <a:ext cx="30079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«Развитие личностного потенциала     в системе взаимодействия ключевых участников образовательных отношений»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20" name="Google Shape;220;p3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31634" y="342217"/>
            <a:ext cx="853458" cy="63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азвитие ЛП 4" userDrawn="1">
  <p:cSld name="Развитие ЛП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3" name="Google Shape;223;p3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38"/>
          <p:cNvCxnSpPr>
            <a:cxnSpLocks/>
          </p:cNvCxnSpPr>
          <p:nvPr/>
        </p:nvCxnSpPr>
        <p:spPr bwMode="auto">
          <a:xfrm>
            <a:off x="2684212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38"/>
          <p:cNvCxnSpPr>
            <a:cxnSpLocks/>
          </p:cNvCxnSpPr>
          <p:nvPr/>
        </p:nvCxnSpPr>
        <p:spPr bwMode="auto">
          <a:xfrm>
            <a:off x="5434099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6" name="Google Shape;226;p38"/>
          <p:cNvCxnSpPr>
            <a:cxnSpLocks/>
          </p:cNvCxnSpPr>
          <p:nvPr/>
        </p:nvCxnSpPr>
        <p:spPr bwMode="auto">
          <a:xfrm>
            <a:off x="9035106" y="402458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7" name="Google Shape;227;p38"/>
          <p:cNvSpPr/>
          <p:nvPr/>
        </p:nvSpPr>
        <p:spPr bwMode="auto">
          <a:xfrm>
            <a:off x="2980742" y="458493"/>
            <a:ext cx="2156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228" name="Google Shape;228;p38"/>
          <p:cNvSpPr/>
          <p:nvPr/>
        </p:nvSpPr>
        <p:spPr bwMode="auto">
          <a:xfrm>
            <a:off x="5730629" y="381549"/>
            <a:ext cx="3007947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«Развитие личностного потенциала     в системе взаимодействия ключевых участников образовательных отношений»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29" name="Google Shape;229;p3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31634" y="342217"/>
            <a:ext cx="853458" cy="63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8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01682" y="418729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азвитие ЛП 5" userDrawn="1">
  <p:cSld name="Развитие ЛП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2" name="Google Shape;232;p39"/>
          <p:cNvPicPr/>
          <p:nvPr/>
        </p:nvPicPr>
        <p:blipFill>
          <a:blip r:embed="rId2">
            <a:alphaModFix/>
          </a:blip>
          <a:srcRect r="11569"/>
          <a:stretch/>
        </p:blipFill>
        <p:spPr bwMode="auto"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39"/>
          <p:cNvCxnSpPr>
            <a:cxnSpLocks/>
          </p:cNvCxnSpPr>
          <p:nvPr/>
        </p:nvCxnSpPr>
        <p:spPr bwMode="auto">
          <a:xfrm>
            <a:off x="594516" y="4838310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p39"/>
          <p:cNvSpPr/>
          <p:nvPr/>
        </p:nvSpPr>
        <p:spPr bwMode="auto">
          <a:xfrm>
            <a:off x="520088" y="1933940"/>
            <a:ext cx="14556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                  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235" name="Google Shape;235;p39"/>
          <p:cNvSpPr/>
          <p:nvPr/>
        </p:nvSpPr>
        <p:spPr bwMode="auto">
          <a:xfrm>
            <a:off x="520088" y="3223856"/>
            <a:ext cx="17842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«Развитие личностного потенциала                        в системе взаимодействия ключевых участников образовательных отношений»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36" name="Google Shape;236;p3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9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71435" y="701653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p39"/>
          <p:cNvCxnSpPr>
            <a:cxnSpLocks/>
          </p:cNvCxnSpPr>
          <p:nvPr/>
        </p:nvCxnSpPr>
        <p:spPr bwMode="auto">
          <a:xfrm>
            <a:off x="594516" y="2932841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9" name="Google Shape;239;p39"/>
          <p:cNvCxnSpPr>
            <a:cxnSpLocks/>
          </p:cNvCxnSpPr>
          <p:nvPr/>
        </p:nvCxnSpPr>
        <p:spPr bwMode="auto">
          <a:xfrm>
            <a:off x="594516" y="1642925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универсальный 2" userDrawn="1">
  <p:cSld name="универсальный 2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1" name="Google Shape;241;p40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3" name="Google Shape;243;p40"/>
          <p:cNvCxnSpPr>
            <a:cxnSpLocks/>
          </p:cNvCxnSpPr>
          <p:nvPr/>
        </p:nvCxnSpPr>
        <p:spPr bwMode="auto">
          <a:xfrm>
            <a:off x="313865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4" name="Google Shape;244;p40"/>
          <p:cNvCxnSpPr>
            <a:cxnSpLocks/>
          </p:cNvCxnSpPr>
          <p:nvPr/>
        </p:nvCxnSpPr>
        <p:spPr bwMode="auto">
          <a:xfrm>
            <a:off x="9891520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5" name="Google Shape;245;p40"/>
          <p:cNvSpPr/>
          <p:nvPr/>
        </p:nvSpPr>
        <p:spPr bwMode="auto">
          <a:xfrm>
            <a:off x="3691270" y="402166"/>
            <a:ext cx="56476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ЛИЧНОСТНОГО ПОТЕНЦИАЛА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универсальный 3" userDrawn="1">
  <p:cSld name="универсальный 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7" name="Google Shape;247;p41"/>
          <p:cNvPicPr/>
          <p:nvPr/>
        </p:nvPicPr>
        <p:blipFill>
          <a:blip r:embed="rId2">
            <a:alphaModFix/>
          </a:blip>
          <a:srcRect r="23914" b="47550"/>
          <a:stretch/>
        </p:blipFill>
        <p:spPr bwMode="auto"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41"/>
          <p:cNvCxnSpPr>
            <a:cxnSpLocks/>
          </p:cNvCxnSpPr>
          <p:nvPr/>
        </p:nvCxnSpPr>
        <p:spPr bwMode="auto">
          <a:xfrm>
            <a:off x="313865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1" name="Google Shape;251;p41"/>
          <p:cNvCxnSpPr>
            <a:cxnSpLocks/>
          </p:cNvCxnSpPr>
          <p:nvPr/>
        </p:nvCxnSpPr>
        <p:spPr bwMode="auto">
          <a:xfrm>
            <a:off x="9891520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2" name="Google Shape;252;p41"/>
          <p:cNvSpPr/>
          <p:nvPr/>
        </p:nvSpPr>
        <p:spPr bwMode="auto">
          <a:xfrm>
            <a:off x="3691270" y="402166"/>
            <a:ext cx="564763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ЛИЧНОСТНОГО ПОТЕНЦИАЛА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универсальный" userDrawn="1">
  <p:cSld name="универсальный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4" name="Google Shape;254;p4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31634" y="323411"/>
            <a:ext cx="853458" cy="6326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6" name="Google Shape;256;p42"/>
          <p:cNvCxnSpPr>
            <a:cxnSpLocks/>
          </p:cNvCxnSpPr>
          <p:nvPr/>
        </p:nvCxnSpPr>
        <p:spPr bwMode="auto">
          <a:xfrm>
            <a:off x="3011145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7" name="Google Shape;257;p42"/>
          <p:cNvCxnSpPr>
            <a:cxnSpLocks/>
          </p:cNvCxnSpPr>
          <p:nvPr/>
        </p:nvCxnSpPr>
        <p:spPr bwMode="auto">
          <a:xfrm>
            <a:off x="8708171" y="383652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8" name="Google Shape;258;p42"/>
          <p:cNvSpPr/>
          <p:nvPr/>
        </p:nvSpPr>
        <p:spPr bwMode="auto">
          <a:xfrm>
            <a:off x="3634608" y="508936"/>
            <a:ext cx="44501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ЛИЧНОСТНОГО ПОТЕНЦИАЛА</a:t>
            </a:r>
            <a:endParaRPr/>
          </a:p>
        </p:txBody>
      </p:sp>
      <p:pic>
        <p:nvPicPr>
          <p:cNvPr id="259" name="Google Shape;259;p42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01682" y="399923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ычный слайд" userDrawn="1">
  <p:cSld name="Обы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61" name="Google Shape;261;p4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30469" y="298594"/>
            <a:ext cx="831064" cy="69007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3"/>
          <p:cNvSpPr txBox="1">
            <a:spLocks noGrp="1"/>
          </p:cNvSpPr>
          <p:nvPr>
            <p:ph type="title"/>
          </p:nvPr>
        </p:nvSpPr>
        <p:spPr bwMode="auto">
          <a:xfrm>
            <a:off x="1567271" y="430639"/>
            <a:ext cx="9280647" cy="634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Font typeface="Verdana"/>
              <a:buNone/>
              <a:defRPr b="0" i="0">
                <a:solidFill>
                  <a:srgbClr val="424242"/>
                </a:solidFill>
                <a:latin typeface="Verdana"/>
                <a:ea typeface="Verdana"/>
                <a:cs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3" name="Google Shape;263;p43"/>
          <p:cNvSpPr txBox="1">
            <a:spLocks noGrp="1"/>
          </p:cNvSpPr>
          <p:nvPr>
            <p:ph type="body" idx="1"/>
          </p:nvPr>
        </p:nvSpPr>
        <p:spPr bwMode="auto">
          <a:xfrm>
            <a:off x="437945" y="1604433"/>
            <a:ext cx="4697089" cy="4849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200"/>
              <a:buNone/>
              <a:defRPr sz="1200" b="0" i="0">
                <a:solidFill>
                  <a:srgbClr val="424242"/>
                </a:solidFill>
                <a:latin typeface="Verdana"/>
                <a:ea typeface="Verdana"/>
                <a:cs typeface="Verdana"/>
              </a:defRPr>
            </a:lvl1pPr>
            <a:lvl2pPr marL="914400" lvl="1" indent="-3132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50" b="0" i="0">
                <a:latin typeface="Rasa Light"/>
                <a:ea typeface="Rasa Light"/>
                <a:cs typeface="Rasa Light"/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 b="0" i="0">
                <a:latin typeface="Rasa Light"/>
                <a:ea typeface="Rasa Light"/>
                <a:cs typeface="Rasa Light"/>
              </a:defRPr>
            </a:lvl3pPr>
            <a:lvl4pPr marL="1828800" lvl="3" indent="-29635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50" b="0" i="0">
                <a:latin typeface="Rasa Light"/>
                <a:ea typeface="Rasa Light"/>
                <a:cs typeface="Rasa Light"/>
              </a:defRPr>
            </a:lvl4pPr>
            <a:lvl5pPr marL="2286000" lvl="4" indent="-2878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33"/>
              <a:buChar char="•"/>
              <a:defRPr sz="950" b="0" i="0">
                <a:latin typeface="Rasa Light"/>
                <a:ea typeface="Rasa Light"/>
                <a:cs typeface="Rasa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264" name="Google Shape;264;p4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0" y="0"/>
            <a:ext cx="12192000" cy="107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43"/>
          <p:cNvCxnSpPr>
            <a:cxnSpLocks/>
          </p:cNvCxnSpPr>
          <p:nvPr/>
        </p:nvCxnSpPr>
        <p:spPr bwMode="auto">
          <a:xfrm>
            <a:off x="428952" y="1135011"/>
            <a:ext cx="11331249" cy="0"/>
          </a:xfrm>
          <a:prstGeom prst="straightConnector1">
            <a:avLst/>
          </a:prstGeom>
          <a:noFill/>
          <a:ln w="12700" cap="flat" cmpd="sng">
            <a:solidFill>
              <a:srgbClr val="22974F"/>
            </a:solidFill>
            <a:prstDash val="dashDot"/>
            <a:round/>
            <a:headEnd type="none" w="sm" len="sm"/>
            <a:tailEnd type="none" w="sm" len="sm"/>
          </a:ln>
        </p:spPr>
      </p:cxnSp>
      <p:sp>
        <p:nvSpPr>
          <p:cNvPr id="266" name="Google Shape;266;p43"/>
          <p:cNvSpPr txBox="1">
            <a:spLocks noGrp="1"/>
          </p:cNvSpPr>
          <p:nvPr>
            <p:ph type="sldNum" idx="12"/>
          </p:nvPr>
        </p:nvSpPr>
        <p:spPr bwMode="auto">
          <a:xfrm>
            <a:off x="11023638" y="438202"/>
            <a:ext cx="748508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265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265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265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265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265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265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265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265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2650">
                <a:solidFill>
                  <a:srgbClr val="7F7F7F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467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Управление созданием личностно-развивающей образовательной среды 25_Title Slide" userDrawn="1">
  <p:cSld name="Управление созданием личностно-развивающей образовательной среды 25_Title Sli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" name="Google Shape;29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16"/>
          <p:cNvCxnSpPr>
            <a:cxnSpLocks/>
          </p:cNvCxnSpPr>
          <p:nvPr/>
        </p:nvCxnSpPr>
        <p:spPr bwMode="auto">
          <a:xfrm>
            <a:off x="288634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16"/>
          <p:cNvCxnSpPr>
            <a:cxnSpLocks/>
          </p:cNvCxnSpPr>
          <p:nvPr/>
        </p:nvCxnSpPr>
        <p:spPr bwMode="auto">
          <a:xfrm>
            <a:off x="6068085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3;p16"/>
          <p:cNvCxnSpPr>
            <a:cxnSpLocks/>
          </p:cNvCxnSpPr>
          <p:nvPr/>
        </p:nvCxnSpPr>
        <p:spPr bwMode="auto">
          <a:xfrm>
            <a:off x="10143834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16"/>
          <p:cNvSpPr/>
          <p:nvPr/>
        </p:nvSpPr>
        <p:spPr bwMode="auto">
          <a:xfrm>
            <a:off x="3186649" y="325222"/>
            <a:ext cx="25811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35" name="Google Shape;35;p16"/>
          <p:cNvSpPr/>
          <p:nvPr/>
        </p:nvSpPr>
        <p:spPr bwMode="auto">
          <a:xfrm>
            <a:off x="6368391" y="325222"/>
            <a:ext cx="34751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36" name="Google Shape;36;p16"/>
          <p:cNvPicPr/>
          <p:nvPr/>
        </p:nvPicPr>
        <p:blipFill>
          <a:blip r:embed="rId4">
            <a:alphaModFix/>
          </a:blip>
          <a:srcRect r="23914" b="47550"/>
          <a:stretch/>
        </p:blipFill>
        <p:spPr bwMode="auto"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Управление созданием личностно-развивающей образовательной среды 5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6" name="Google Shape;56;p19"/>
          <p:cNvPicPr/>
          <p:nvPr/>
        </p:nvPicPr>
        <p:blipFill>
          <a:blip r:embed="rId2">
            <a:alphaModFix/>
          </a:blip>
          <a:srcRect r="11569"/>
          <a:stretch/>
        </p:blipFill>
        <p:spPr bwMode="auto"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19"/>
          <p:cNvCxnSpPr>
            <a:cxnSpLocks/>
          </p:cNvCxnSpPr>
          <p:nvPr/>
        </p:nvCxnSpPr>
        <p:spPr bwMode="auto">
          <a:xfrm>
            <a:off x="594516" y="4787014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19"/>
          <p:cNvSpPr/>
          <p:nvPr/>
        </p:nvSpPr>
        <p:spPr bwMode="auto">
          <a:xfrm>
            <a:off x="520088" y="2036532"/>
            <a:ext cx="14556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                  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59" name="Google Shape;59;p19"/>
          <p:cNvSpPr/>
          <p:nvPr/>
        </p:nvSpPr>
        <p:spPr bwMode="auto">
          <a:xfrm>
            <a:off x="520088" y="3429040"/>
            <a:ext cx="145569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«Управление созданием личностно-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развивающей образовательной среды» </a:t>
            </a:r>
            <a:endParaRPr/>
          </a:p>
        </p:txBody>
      </p:sp>
      <p:pic>
        <p:nvPicPr>
          <p:cNvPr id="60" name="Google Shape;60;p1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9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71435" y="701653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9"/>
          <p:cNvCxnSpPr>
            <a:cxnSpLocks/>
          </p:cNvCxnSpPr>
          <p:nvPr/>
        </p:nvCxnSpPr>
        <p:spPr bwMode="auto">
          <a:xfrm>
            <a:off x="594516" y="3086729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" name="Google Shape;63;p19"/>
          <p:cNvCxnSpPr>
            <a:cxnSpLocks/>
          </p:cNvCxnSpPr>
          <p:nvPr/>
        </p:nvCxnSpPr>
        <p:spPr bwMode="auto">
          <a:xfrm>
            <a:off x="594516" y="1694221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едогогич команд 1" userDrawn="1">
  <p:cSld name="Педогогич команд 1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5" name="Google Shape;65;p20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20"/>
          <p:cNvCxnSpPr>
            <a:cxnSpLocks/>
          </p:cNvCxnSpPr>
          <p:nvPr/>
        </p:nvCxnSpPr>
        <p:spPr bwMode="auto">
          <a:xfrm>
            <a:off x="283652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68;p20"/>
          <p:cNvCxnSpPr>
            <a:cxnSpLocks/>
          </p:cNvCxnSpPr>
          <p:nvPr/>
        </p:nvCxnSpPr>
        <p:spPr bwMode="auto">
          <a:xfrm>
            <a:off x="571841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20"/>
          <p:cNvCxnSpPr>
            <a:cxnSpLocks/>
          </p:cNvCxnSpPr>
          <p:nvPr/>
        </p:nvCxnSpPr>
        <p:spPr bwMode="auto">
          <a:xfrm>
            <a:off x="1019365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20"/>
          <p:cNvSpPr/>
          <p:nvPr/>
        </p:nvSpPr>
        <p:spPr bwMode="auto">
          <a:xfrm>
            <a:off x="3087006" y="340611"/>
            <a:ext cx="23809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71" name="Google Shape;71;p20"/>
          <p:cNvSpPr/>
          <p:nvPr/>
        </p:nvSpPr>
        <p:spPr bwMode="auto">
          <a:xfrm>
            <a:off x="5968895" y="202111"/>
            <a:ext cx="3974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едогогич команд 2" userDrawn="1">
  <p:cSld name="Педогогич команд 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3" name="Google Shape;73;p21"/>
          <p:cNvPicPr/>
          <p:nvPr/>
        </p:nvPicPr>
        <p:blipFill>
          <a:blip r:embed="rId2">
            <a:alphaModFix/>
          </a:blip>
          <a:srcRect r="23914" b="47550"/>
          <a:stretch/>
        </p:blipFill>
        <p:spPr bwMode="auto">
          <a:xfrm>
            <a:off x="779463" y="1074058"/>
            <a:ext cx="11412537" cy="57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230926"/>
            <a:ext cx="2014603" cy="650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444138" y="185352"/>
            <a:ext cx="1000150" cy="741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21"/>
          <p:cNvCxnSpPr>
            <a:cxnSpLocks/>
          </p:cNvCxnSpPr>
          <p:nvPr/>
        </p:nvCxnSpPr>
        <p:spPr bwMode="auto">
          <a:xfrm>
            <a:off x="283652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" name="Google Shape;77;p21"/>
          <p:cNvCxnSpPr>
            <a:cxnSpLocks/>
          </p:cNvCxnSpPr>
          <p:nvPr/>
        </p:nvCxnSpPr>
        <p:spPr bwMode="auto">
          <a:xfrm>
            <a:off x="5718411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21"/>
          <p:cNvCxnSpPr>
            <a:cxnSpLocks/>
          </p:cNvCxnSpPr>
          <p:nvPr/>
        </p:nvCxnSpPr>
        <p:spPr bwMode="auto">
          <a:xfrm>
            <a:off x="10193652" y="281519"/>
            <a:ext cx="0" cy="5490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21"/>
          <p:cNvSpPr/>
          <p:nvPr/>
        </p:nvSpPr>
        <p:spPr bwMode="auto">
          <a:xfrm>
            <a:off x="3087006" y="340611"/>
            <a:ext cx="238092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80" name="Google Shape;80;p21"/>
          <p:cNvSpPr/>
          <p:nvPr/>
        </p:nvSpPr>
        <p:spPr bwMode="auto">
          <a:xfrm>
            <a:off x="5968895" y="202111"/>
            <a:ext cx="3974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едогогич команд 3" userDrawn="1">
  <p:cSld name="Педогогич команд 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" name="Google Shape;82;p2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713782" y="0"/>
            <a:ext cx="1478218" cy="2315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22"/>
          <p:cNvCxnSpPr>
            <a:cxnSpLocks/>
          </p:cNvCxnSpPr>
          <p:nvPr/>
        </p:nvCxnSpPr>
        <p:spPr bwMode="auto">
          <a:xfrm>
            <a:off x="2597658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84;p22"/>
          <p:cNvCxnSpPr>
            <a:cxnSpLocks/>
          </p:cNvCxnSpPr>
          <p:nvPr/>
        </p:nvCxnSpPr>
        <p:spPr bwMode="auto">
          <a:xfrm>
            <a:off x="5011329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22"/>
          <p:cNvCxnSpPr>
            <a:cxnSpLocks/>
          </p:cNvCxnSpPr>
          <p:nvPr/>
        </p:nvCxnSpPr>
        <p:spPr bwMode="auto">
          <a:xfrm>
            <a:off x="9121660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22"/>
          <p:cNvSpPr/>
          <p:nvPr/>
        </p:nvSpPr>
        <p:spPr bwMode="auto">
          <a:xfrm>
            <a:off x="2807634" y="461910"/>
            <a:ext cx="1993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87" name="Google Shape;87;p22"/>
          <p:cNvSpPr/>
          <p:nvPr/>
        </p:nvSpPr>
        <p:spPr bwMode="auto">
          <a:xfrm>
            <a:off x="5221305" y="323411"/>
            <a:ext cx="36903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88" name="Google Shape;88;p2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31634" y="330244"/>
            <a:ext cx="853458" cy="63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2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01682" y="406757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едогогич команд 4" userDrawn="1">
  <p:cSld name="Педогогич команд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1" name="Google Shape;91;p2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1228942" y="-14748"/>
            <a:ext cx="977805" cy="9708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23"/>
          <p:cNvCxnSpPr>
            <a:cxnSpLocks/>
          </p:cNvCxnSpPr>
          <p:nvPr/>
        </p:nvCxnSpPr>
        <p:spPr bwMode="auto">
          <a:xfrm>
            <a:off x="2597658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23"/>
          <p:cNvCxnSpPr>
            <a:cxnSpLocks/>
          </p:cNvCxnSpPr>
          <p:nvPr/>
        </p:nvCxnSpPr>
        <p:spPr bwMode="auto">
          <a:xfrm>
            <a:off x="5011329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23"/>
          <p:cNvCxnSpPr>
            <a:cxnSpLocks/>
          </p:cNvCxnSpPr>
          <p:nvPr/>
        </p:nvCxnSpPr>
        <p:spPr bwMode="auto">
          <a:xfrm>
            <a:off x="9121660" y="390486"/>
            <a:ext cx="0" cy="51218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23"/>
          <p:cNvSpPr/>
          <p:nvPr/>
        </p:nvSpPr>
        <p:spPr bwMode="auto">
          <a:xfrm>
            <a:off x="2807634" y="461910"/>
            <a:ext cx="1993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96" name="Google Shape;96;p23"/>
          <p:cNvSpPr/>
          <p:nvPr/>
        </p:nvSpPr>
        <p:spPr bwMode="auto">
          <a:xfrm>
            <a:off x="5221305" y="323411"/>
            <a:ext cx="36903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9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97" name="Google Shape;97;p2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331634" y="330244"/>
            <a:ext cx="853458" cy="632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3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01682" y="406757"/>
            <a:ext cx="1486000" cy="479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едогогич команд 5" userDrawn="1">
  <p:cSld name="Педогогич команд 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" name="Google Shape;100;p24"/>
          <p:cNvPicPr/>
          <p:nvPr/>
        </p:nvPicPr>
        <p:blipFill>
          <a:blip r:embed="rId2">
            <a:alphaModFix/>
          </a:blip>
          <a:srcRect r="11569"/>
          <a:stretch/>
        </p:blipFill>
        <p:spPr bwMode="auto">
          <a:xfrm>
            <a:off x="2113613" y="0"/>
            <a:ext cx="10092564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24"/>
          <p:cNvCxnSpPr>
            <a:cxnSpLocks/>
          </p:cNvCxnSpPr>
          <p:nvPr/>
        </p:nvCxnSpPr>
        <p:spPr bwMode="auto">
          <a:xfrm>
            <a:off x="594516" y="4940903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4"/>
          <p:cNvSpPr/>
          <p:nvPr/>
        </p:nvSpPr>
        <p:spPr bwMode="auto">
          <a:xfrm>
            <a:off x="520088" y="1728756"/>
            <a:ext cx="14556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ПРОГРАММА                    ПО РАЗВИТИЮ 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ЛИЧНОСТНОГО ПОТЕНЦИАЛА</a:t>
            </a:r>
            <a:endParaRPr/>
          </a:p>
        </p:txBody>
      </p:sp>
      <p:sp>
        <p:nvSpPr>
          <p:cNvPr id="103" name="Google Shape;103;p24"/>
          <p:cNvSpPr/>
          <p:nvPr/>
        </p:nvSpPr>
        <p:spPr bwMode="auto">
          <a:xfrm>
            <a:off x="520088" y="2813488"/>
            <a:ext cx="175981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000" b="0" i="0">
                <a:solidFill>
                  <a:schemeClr val="dk1"/>
                </a:solidFill>
                <a:latin typeface="Verdana"/>
                <a:ea typeface="Verdana"/>
                <a:cs typeface="Verdana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04" name="Google Shape;104;p2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1435" y="5129327"/>
            <a:ext cx="1124296" cy="833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571435" y="701653"/>
            <a:ext cx="2014603" cy="6502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24"/>
          <p:cNvCxnSpPr>
            <a:cxnSpLocks/>
          </p:cNvCxnSpPr>
          <p:nvPr/>
        </p:nvCxnSpPr>
        <p:spPr bwMode="auto">
          <a:xfrm>
            <a:off x="594516" y="2625065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7" name="Google Shape;107;p24"/>
          <p:cNvCxnSpPr>
            <a:cxnSpLocks/>
          </p:cNvCxnSpPr>
          <p:nvPr/>
        </p:nvCxnSpPr>
        <p:spPr bwMode="auto">
          <a:xfrm>
            <a:off x="594516" y="1540333"/>
            <a:ext cx="112429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sz="3600" b="0" i="0" u="none" strike="noStrike" cap="none">
                <a:solidFill>
                  <a:srgbClr val="330099"/>
                </a:solidFill>
                <a:latin typeface="Verdana"/>
                <a:ea typeface="Verdana"/>
                <a:cs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2pPr>
            <a:lvl3pPr marL="1371600" marR="0" lvl="2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2" r:id="rId28"/>
    <p:sldLayoutId id="2147483683" r:id="rId29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1" name="Google Shape;271;p1"/>
          <p:cNvSpPr txBox="1"/>
          <p:nvPr/>
        </p:nvSpPr>
        <p:spPr bwMode="auto">
          <a:xfrm>
            <a:off x="10233742" y="740211"/>
            <a:ext cx="17690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200">
                <a:solidFill>
                  <a:schemeClr val="lt1"/>
                </a:solidFill>
                <a:latin typeface="Verdana"/>
                <a:ea typeface="Verdana"/>
                <a:cs typeface="Verdana"/>
              </a:rPr>
              <a:t>vbudushee.ru</a:t>
            </a:r>
            <a:endParaRPr sz="1200">
              <a:solidFill>
                <a:schemeClr val="lt1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73" name="Google Shape;273;p1"/>
          <p:cNvSpPr/>
          <p:nvPr/>
        </p:nvSpPr>
        <p:spPr bwMode="auto">
          <a:xfrm>
            <a:off x="2992665" y="2641600"/>
            <a:ext cx="1014753" cy="1623604"/>
          </a:xfrm>
          <a:custGeom>
            <a:avLst/>
            <a:gdLst/>
            <a:ahLst/>
            <a:cxnLst/>
            <a:rect l="l" t="t" r="r" b="b"/>
            <a:pathLst>
              <a:path w="2448" h="3912" extrusionOk="0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400" y="6237312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17 октября </a:t>
            </a:r>
            <a:r>
              <a:rPr lang="ru-RU" dirty="0" smtClean="0"/>
              <a:t>2024 г.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38108" y="1844824"/>
            <a:ext cx="71287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Интеграция содержания </a:t>
            </a:r>
            <a:r>
              <a:rPr lang="ru-RU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программы по развитию личностного потенциала 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образовательную </a:t>
            </a:r>
            <a:r>
              <a:rPr lang="ru-RU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деятельность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__________________________</a:t>
            </a:r>
            <a:endParaRPr lang="ru-RU" sz="28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000" i="1" dirty="0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Муниципальное автономное дошкольное образовательное учреждение города Калининграда 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детский сад № 109 </a:t>
            </a:r>
            <a:endParaRPr lang="ru-RU" sz="2000" i="1" dirty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2" y="3524511"/>
            <a:ext cx="1970758" cy="1026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2344" y="188640"/>
            <a:ext cx="1728192" cy="899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479376" y="1040872"/>
            <a:ext cx="1087320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Идея командного взаимодействия с другой образовательной организаций: </a:t>
            </a:r>
          </a:p>
          <a:p>
            <a:endParaRPr lang="ru-RU" sz="10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Командное взаимодействие с МАДОУ д/с № 116</a:t>
            </a:r>
          </a:p>
          <a:p>
            <a:endParaRPr lang="ru-RU" i="1" dirty="0" smtClean="0"/>
          </a:p>
          <a:p>
            <a:pPr marL="285750" indent="-285750">
              <a:buFontTx/>
              <a:buChar char="-"/>
            </a:pPr>
            <a:r>
              <a:rPr lang="ru-RU" sz="2000" i="1" dirty="0" smtClean="0"/>
              <a:t>Организация ПОС (октябрь)</a:t>
            </a:r>
          </a:p>
          <a:p>
            <a:pPr marL="285750" indent="-285750">
              <a:buFontTx/>
              <a:buChar char="-"/>
            </a:pPr>
            <a:r>
              <a:rPr lang="ru-RU" sz="2000" i="1" dirty="0" smtClean="0"/>
              <a:t>Экскурсии </a:t>
            </a:r>
            <a:r>
              <a:rPr lang="ru-RU" sz="2000" i="1" dirty="0"/>
              <a:t>в группы, где проводится </a:t>
            </a:r>
            <a:r>
              <a:rPr lang="ru-RU" sz="2000" i="1" dirty="0" smtClean="0"/>
              <a:t>проект (ноябрь)</a:t>
            </a:r>
          </a:p>
          <a:p>
            <a:pPr marL="285750" indent="-285750">
              <a:buFontTx/>
              <a:buChar char="-"/>
            </a:pPr>
            <a:r>
              <a:rPr lang="ru-RU" sz="2000" i="1" dirty="0" smtClean="0"/>
              <a:t>Практикум с использованием игры «Палитра эмоций» и других (декабрь)</a:t>
            </a:r>
          </a:p>
          <a:p>
            <a:pPr marL="285750" indent="-285750">
              <a:buFontTx/>
              <a:buChar char="-"/>
            </a:pPr>
            <a:r>
              <a:rPr lang="ru-RU" sz="2000" i="1" dirty="0" smtClean="0"/>
              <a:t>Взаимное обогащение педагогов практическим материалов (педагогические посиделки) (январь)</a:t>
            </a:r>
          </a:p>
          <a:p>
            <a:pPr marL="285750" indent="-285750">
              <a:buFontTx/>
              <a:buChar char="-"/>
            </a:pPr>
            <a:r>
              <a:rPr lang="ru-RU" sz="2000" i="1" dirty="0" smtClean="0"/>
              <a:t>Делимся играми и пособиями в разных возрастных группах (онлайн встречи)</a:t>
            </a:r>
          </a:p>
          <a:p>
            <a:pPr marL="285750" indent="-285750">
              <a:buFontTx/>
              <a:buChar char="-"/>
            </a:pPr>
            <a:r>
              <a:rPr lang="ru-RU" sz="2000" i="1" dirty="0" smtClean="0"/>
              <a:t>Взаимообмен </a:t>
            </a:r>
            <a:r>
              <a:rPr lang="ru-RU" sz="2000" i="1" dirty="0"/>
              <a:t>для изменения пространства групп </a:t>
            </a:r>
            <a:r>
              <a:rPr lang="ru-RU" sz="2000" i="1" dirty="0" smtClean="0"/>
              <a:t>(февраль)</a:t>
            </a:r>
          </a:p>
          <a:p>
            <a:pPr marL="285750" indent="-285750">
              <a:buFontTx/>
              <a:buChar char="-"/>
            </a:pPr>
            <a:r>
              <a:rPr lang="ru-RU" sz="2000" i="1" dirty="0"/>
              <a:t>Решение педагогических ситуаций посредствам кейс технологий </a:t>
            </a:r>
            <a:r>
              <a:rPr lang="ru-RU" sz="2000" i="1" dirty="0" smtClean="0"/>
              <a:t>(март)</a:t>
            </a:r>
          </a:p>
          <a:p>
            <a:pPr marL="285750" indent="-285750">
              <a:buFontTx/>
              <a:buChar char="-"/>
            </a:pPr>
            <a:r>
              <a:rPr lang="ru-RU" sz="2000" i="1" dirty="0" smtClean="0"/>
              <a:t>Презентация опыта работы (проекта) (апрель)</a:t>
            </a:r>
          </a:p>
          <a:p>
            <a:pPr marL="285750" indent="-285750">
              <a:buFontTx/>
              <a:buChar char="-"/>
            </a:pPr>
            <a:endParaRPr lang="ru-RU" sz="2000" i="1" dirty="0" smtClean="0"/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448" y="5013176"/>
            <a:ext cx="2504607" cy="18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672" y="2132856"/>
            <a:ext cx="49685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БЛАГОДАРИМ ЗА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ВНИМАНИЕ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5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2344" y="188640"/>
            <a:ext cx="1728192" cy="899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416218" y="948690"/>
            <a:ext cx="7124066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Наша педагогическая команда: </a:t>
            </a:r>
          </a:p>
          <a:p>
            <a:endParaRPr lang="ru-RU" sz="2000" i="1" dirty="0" smtClean="0"/>
          </a:p>
          <a:p>
            <a:r>
              <a:rPr lang="ru-RU" sz="2000" i="1" u="sng" dirty="0" smtClean="0"/>
              <a:t>Состав команды:</a:t>
            </a:r>
          </a:p>
          <a:p>
            <a:endParaRPr lang="ru-RU" sz="2000" i="1" dirty="0"/>
          </a:p>
          <a:p>
            <a:r>
              <a:rPr lang="ru-RU" sz="2000" i="1" dirty="0" smtClean="0"/>
              <a:t>Грязнова Кристина Владимировна -  воспитатель;</a:t>
            </a:r>
          </a:p>
          <a:p>
            <a:r>
              <a:rPr lang="ru-RU" sz="2000" i="1" dirty="0" err="1" smtClean="0"/>
              <a:t>Колдунова</a:t>
            </a:r>
            <a:r>
              <a:rPr lang="ru-RU" sz="2000" i="1" dirty="0" smtClean="0"/>
              <a:t> Светлана Сергеевна – воспитатель;</a:t>
            </a:r>
          </a:p>
          <a:p>
            <a:r>
              <a:rPr lang="ru-RU" sz="2000" i="1" dirty="0" smtClean="0"/>
              <a:t>Абдуллаева </a:t>
            </a:r>
            <a:r>
              <a:rPr lang="ru-RU" sz="2000" i="1" dirty="0" err="1" smtClean="0"/>
              <a:t>Сидрат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Магомедшефиевна</a:t>
            </a:r>
            <a:r>
              <a:rPr lang="ru-RU" sz="2000" i="1" dirty="0" smtClean="0"/>
              <a:t> – воспитатель;</a:t>
            </a:r>
          </a:p>
          <a:p>
            <a:r>
              <a:rPr lang="ru-RU" sz="2000" i="1" dirty="0" err="1" smtClean="0"/>
              <a:t>Конзаева</a:t>
            </a:r>
            <a:r>
              <a:rPr lang="ru-RU" sz="2000" i="1" dirty="0" smtClean="0"/>
              <a:t> Олеся Николаевна -  педагог-психолог.</a:t>
            </a:r>
          </a:p>
          <a:p>
            <a:endParaRPr lang="ru-RU" sz="2000" i="1" dirty="0" smtClean="0"/>
          </a:p>
          <a:p>
            <a:r>
              <a:rPr lang="en-US" sz="2000" i="1" dirty="0" smtClean="0"/>
              <a:t>III</a:t>
            </a:r>
            <a:r>
              <a:rPr lang="ru-RU" sz="2000" i="1" dirty="0" smtClean="0"/>
              <a:t> место за достижение в обучении заочного курса </a:t>
            </a:r>
          </a:p>
          <a:p>
            <a:r>
              <a:rPr lang="ru-RU" sz="2000" i="1" dirty="0" smtClean="0"/>
              <a:t>«Социально-эмоциональное развитие дошкольников»,</a:t>
            </a:r>
          </a:p>
          <a:p>
            <a:r>
              <a:rPr lang="ru-RU" sz="2000" i="1" dirty="0" smtClean="0"/>
              <a:t> наш приз игра «Палитра эмоций»</a:t>
            </a:r>
            <a:endParaRPr lang="ru-RU" sz="2000" i="1" dirty="0"/>
          </a:p>
          <a:p>
            <a:endParaRPr lang="ru-RU" sz="2000" i="1" dirty="0"/>
          </a:p>
          <a:p>
            <a:r>
              <a:rPr lang="ru-RU" sz="2000" i="1" dirty="0" smtClean="0"/>
              <a:t>Наш девиз </a:t>
            </a:r>
          </a:p>
          <a:p>
            <a:r>
              <a:rPr lang="ru-RU" sz="2000" b="1" i="1" dirty="0" smtClean="0"/>
              <a:t>«Мы открываем двери в мир эмоций </a:t>
            </a:r>
          </a:p>
          <a:p>
            <a:r>
              <a:rPr lang="ru-RU" sz="2000" b="1" i="1" dirty="0" smtClean="0"/>
              <a:t>каждому ребенку»</a:t>
            </a:r>
          </a:p>
          <a:p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32" y="1088473"/>
            <a:ext cx="2085530" cy="1872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72" y="2786063"/>
            <a:ext cx="2381792" cy="1700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4293096"/>
            <a:ext cx="2704092" cy="18027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8000"/>
          <a:stretch/>
        </p:blipFill>
        <p:spPr>
          <a:xfrm>
            <a:off x="5569918" y="4486871"/>
            <a:ext cx="1894234" cy="22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2344" y="188640"/>
            <a:ext cx="1728192" cy="899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84494" y="1088473"/>
            <a:ext cx="10059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Что мы хотим сделать? </a:t>
            </a:r>
          </a:p>
          <a:p>
            <a:r>
              <a:rPr lang="ru-RU" sz="1800" i="1" dirty="0" smtClean="0"/>
              <a:t>Формирование социально-эмоционального благополучия ребенка через развитие эмоционального интеллекта детей старшего дошкольного возраста</a:t>
            </a:r>
            <a:endParaRPr lang="ru-RU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55436" y="2362188"/>
            <a:ext cx="908092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Для кого? </a:t>
            </a:r>
            <a:endParaRPr lang="ru-RU" i="1" dirty="0" smtClean="0"/>
          </a:p>
          <a:p>
            <a:r>
              <a:rPr lang="ru-RU" i="1" dirty="0" smtClean="0"/>
              <a:t> -   </a:t>
            </a:r>
            <a:r>
              <a:rPr lang="ru-RU" sz="1800" i="1" dirty="0" smtClean="0"/>
              <a:t>дети 6-7 лет (активные, любознательные, дети с ОВЗ)</a:t>
            </a:r>
          </a:p>
          <a:p>
            <a:r>
              <a:rPr lang="ru-RU" sz="1800" i="1" dirty="0" smtClean="0"/>
              <a:t>-   </a:t>
            </a:r>
            <a:r>
              <a:rPr lang="ru-RU" sz="1800" i="1" dirty="0" err="1" smtClean="0"/>
              <a:t>невовлечённые</a:t>
            </a:r>
            <a:r>
              <a:rPr lang="ru-RU" sz="1800" i="1" dirty="0" smtClean="0"/>
              <a:t> (пассивные) родители</a:t>
            </a:r>
          </a:p>
          <a:p>
            <a:pPr marL="285750" indent="-285750">
              <a:buFontTx/>
              <a:buChar char="-"/>
            </a:pPr>
            <a:r>
              <a:rPr lang="ru-RU" sz="1800" i="1" dirty="0"/>
              <a:t>п</a:t>
            </a:r>
            <a:r>
              <a:rPr lang="ru-RU" sz="1800" i="1" dirty="0" smtClean="0"/>
              <a:t>едагоги, специалисты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3809" y="3657124"/>
            <a:ext cx="1174684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Зачем? </a:t>
            </a:r>
            <a:endParaRPr lang="ru-RU" i="1" dirty="0" smtClean="0"/>
          </a:p>
          <a:p>
            <a:r>
              <a:rPr lang="ru-RU" sz="1800" i="1" dirty="0" smtClean="0"/>
              <a:t>1.  У детей будут сформированы </a:t>
            </a:r>
            <a:r>
              <a:rPr lang="ru-RU" sz="1800" i="1" dirty="0"/>
              <a:t>представления </a:t>
            </a:r>
            <a:r>
              <a:rPr lang="ru-RU" sz="1800" i="1" dirty="0" smtClean="0"/>
              <a:t>о базовых </a:t>
            </a:r>
            <a:r>
              <a:rPr lang="ru-RU" sz="1800" i="1" dirty="0"/>
              <a:t>эмоциях и </a:t>
            </a:r>
            <a:r>
              <a:rPr lang="ru-RU" sz="1800" i="1" dirty="0" smtClean="0"/>
              <a:t> чувствах</a:t>
            </a:r>
            <a:r>
              <a:rPr lang="ru-RU" sz="1800" i="1" dirty="0"/>
              <a:t>. </a:t>
            </a:r>
          </a:p>
          <a:p>
            <a:r>
              <a:rPr lang="ru-RU" sz="1800" i="1" dirty="0"/>
              <a:t>2.  Повысится  способность  детей  </a:t>
            </a:r>
            <a:r>
              <a:rPr lang="ru-RU" sz="1800" i="1"/>
              <a:t>к </a:t>
            </a:r>
            <a:r>
              <a:rPr lang="ru-RU" sz="1800" i="1" smtClean="0"/>
              <a:t>восприятию </a:t>
            </a:r>
            <a:r>
              <a:rPr lang="ru-RU" sz="1800" i="1" dirty="0"/>
              <a:t>своих </a:t>
            </a:r>
            <a:r>
              <a:rPr lang="ru-RU" sz="1800" i="1" dirty="0" smtClean="0"/>
              <a:t>эмоций</a:t>
            </a:r>
            <a:r>
              <a:rPr lang="ru-RU" sz="1800" i="1" dirty="0"/>
              <a:t> </a:t>
            </a:r>
            <a:r>
              <a:rPr lang="ru-RU" sz="1800" i="1" dirty="0" smtClean="0"/>
              <a:t>и распознаванию эмоций других людей (осознание, понимание и управление эмоциями)</a:t>
            </a:r>
            <a:endParaRPr lang="ru-RU" sz="1800" i="1" dirty="0"/>
          </a:p>
          <a:p>
            <a:r>
              <a:rPr lang="ru-RU" sz="1800" i="1" dirty="0"/>
              <a:t>3.  </a:t>
            </a:r>
            <a:r>
              <a:rPr lang="ru-RU" sz="1800" i="1" dirty="0" smtClean="0"/>
              <a:t>Дети приобретут навыки </a:t>
            </a:r>
            <a:r>
              <a:rPr lang="ru-RU" sz="1800" i="1" dirty="0"/>
              <a:t>сотрудничества и </a:t>
            </a:r>
            <a:r>
              <a:rPr lang="ru-RU" sz="1800" i="1" dirty="0" smtClean="0"/>
              <a:t>конструктивного взаимодействия (дети станут более открытыми, сплоченными)</a:t>
            </a:r>
            <a:endParaRPr lang="ru-RU" sz="1800" i="1" dirty="0"/>
          </a:p>
          <a:p>
            <a:pPr marL="342900" indent="-342900">
              <a:buAutoNum type="arabicPeriod" startAt="4"/>
            </a:pPr>
            <a:r>
              <a:rPr lang="ru-RU" sz="1800" i="1" dirty="0" smtClean="0"/>
              <a:t>Будет улучшено </a:t>
            </a:r>
            <a:r>
              <a:rPr lang="ru-RU" sz="1800" i="1" dirty="0"/>
              <a:t>психоэмоциональное состояние детей, снижены </a:t>
            </a:r>
            <a:r>
              <a:rPr lang="ru-RU" sz="1800" i="1" dirty="0" smtClean="0"/>
              <a:t>агрессивные проявления, дети меньше будут ссориться и смогут разрешать возникающие конфликты самостоятельно.</a:t>
            </a:r>
          </a:p>
          <a:p>
            <a:pPr marL="342900" indent="-342900">
              <a:buFont typeface="Arial"/>
              <a:buAutoNum type="arabicPeriod" startAt="4"/>
            </a:pPr>
            <a:r>
              <a:rPr lang="ru-RU" sz="1800" i="1" dirty="0" smtClean="0"/>
              <a:t>Родители </a:t>
            </a:r>
            <a:r>
              <a:rPr lang="ru-RU" sz="1800" i="1" dirty="0"/>
              <a:t>начнут лучше понимать, что чувствует </a:t>
            </a:r>
            <a:r>
              <a:rPr lang="ru-RU" sz="1800" i="1" dirty="0" smtClean="0"/>
              <a:t>ребенок </a:t>
            </a:r>
            <a:r>
              <a:rPr lang="ru-RU" sz="1800" i="1" dirty="0"/>
              <a:t>и почему он делает именно так.</a:t>
            </a:r>
          </a:p>
          <a:p>
            <a:pPr marL="342900" indent="-342900">
              <a:buAutoNum type="arabicPeriod" startAt="4"/>
            </a:pP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6330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2344" y="188640"/>
            <a:ext cx="1728192" cy="899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335360" y="1088473"/>
            <a:ext cx="8433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Когда? </a:t>
            </a:r>
          </a:p>
          <a:p>
            <a:r>
              <a:rPr lang="ru-RU" sz="1600" i="1" dirty="0" smtClean="0"/>
              <a:t>Сроки реализации идеи - 6-7 месяцев</a:t>
            </a:r>
          </a:p>
          <a:p>
            <a:r>
              <a:rPr lang="ru-RU" sz="1600" i="1" dirty="0" smtClean="0"/>
              <a:t>Примерная дата презентации итоговых результатов - середина апреля 2025 года</a:t>
            </a:r>
            <a:endParaRPr lang="ru-RU" sz="1600" i="1" dirty="0"/>
          </a:p>
          <a:p>
            <a:r>
              <a:rPr lang="ru-RU" sz="1600" i="1" dirty="0" smtClean="0"/>
              <a:t> </a:t>
            </a:r>
            <a:endParaRPr lang="ru-RU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55971" y="2133730"/>
            <a:ext cx="1121263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Как?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/>
              <a:t>ПОС, практикумы для педагогов, педагогическое кафе, педагогические объединения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/>
              <a:t>И</a:t>
            </a:r>
            <a:r>
              <a:rPr lang="ru-RU" sz="1600" i="1" dirty="0" smtClean="0"/>
              <a:t>гровые ситуации с детьми, беседы, просмотр мультфильмов с обсуждением сюжета и героев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/>
              <a:t>Занятия с детьми с использованием УМК по социально-эмоциональному развитию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/>
              <a:t>Семейный клуб (родительский клуб) «Счастливый малыш», тренинги </a:t>
            </a:r>
            <a:r>
              <a:rPr lang="ru-RU" sz="1600" i="1" dirty="0"/>
              <a:t>с родителями (игра «Палитра эмоций» и др</a:t>
            </a:r>
            <a:r>
              <a:rPr lang="ru-RU" sz="1600" i="1" dirty="0" smtClean="0"/>
              <a:t>.), совместные </a:t>
            </a:r>
            <a:r>
              <a:rPr lang="ru-RU" sz="1600" i="1" dirty="0"/>
              <a:t>мастер-классы с детьми и родителями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/>
              <a:t>Платформа для родителей «Школа возможностей» («Смотрим вместе», «Читаем вместе», подкасты для родителей)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/>
              <a:t>Пополнение предметно-пространственной среды </a:t>
            </a:r>
          </a:p>
          <a:p>
            <a:r>
              <a:rPr lang="ru-RU" sz="1600" i="1" dirty="0" smtClean="0"/>
              <a:t>играми, пособиями </a:t>
            </a:r>
            <a:r>
              <a:rPr lang="ru-RU" sz="1600" i="1" dirty="0"/>
              <a:t>на развитие эмоциональной сферы </a:t>
            </a:r>
            <a:endParaRPr lang="ru-RU" sz="1600" i="1" dirty="0" smtClean="0"/>
          </a:p>
          <a:p>
            <a:r>
              <a:rPr lang="ru-RU" sz="1600" i="1" dirty="0" smtClean="0"/>
              <a:t>детей, оформление уголков в группе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/>
              <a:t>«Звезда недели»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err="1" smtClean="0"/>
              <a:t>Игротерапия</a:t>
            </a:r>
            <a:endParaRPr lang="ru-RU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err="1" smtClean="0"/>
              <a:t>Сказкотерапия</a:t>
            </a:r>
            <a:endParaRPr lang="ru-RU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/>
              <a:t>Арт-терапия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i="1" dirty="0" smtClean="0"/>
          </a:p>
          <a:p>
            <a:pPr marL="285750" indent="-285750">
              <a:buFontTx/>
              <a:buChar char="-"/>
            </a:pP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241" y="4314825"/>
            <a:ext cx="1800200" cy="2400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6" r="17976"/>
          <a:stretch/>
        </p:blipFill>
        <p:spPr>
          <a:xfrm>
            <a:off x="6163041" y="4314825"/>
            <a:ext cx="2203445" cy="2354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31" y="4314825"/>
            <a:ext cx="1600572" cy="21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2344" y="188640"/>
            <a:ext cx="1728192" cy="899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1131582" y="980728"/>
            <a:ext cx="928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Сферы изменений в нашей образовательной организации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122873"/>
              </p:ext>
            </p:extLst>
          </p:nvPr>
        </p:nvGraphicFramePr>
        <p:xfrm>
          <a:off x="335360" y="1543921"/>
          <a:ext cx="11593288" cy="4876800"/>
        </p:xfrm>
        <a:graphic>
          <a:graphicData uri="http://schemas.openxmlformats.org/drawingml/2006/table">
            <a:tbl>
              <a:tblPr firstRow="1" bandRow="1">
                <a:tableStyleId>{E7E9E790-F1DE-1DCB-C2B7-72577DDD8E58}</a:tableStyleId>
              </a:tblPr>
              <a:tblGrid>
                <a:gridCol w="5796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6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55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Культура организации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ПОС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стала более творческой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и сплоченной, повысился уровень культуры общения 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Некоторые события стали частью уклада детского сада (педагогическое кафе, творческие группы)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Чаще организуем совместные мероприятия с педагогами (встречи в неформальной обстановке, методический автобус, экскурсии и т.д.)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Взаимоотношения с родителями приобрели партнерский характер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Обеспечение свободы выбора для всех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Личностное и профессиональное развитие педагогов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Педагоги стали более активнее пополнять ППС и у них повысился уровень оценивания среды в группе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Появился более активный интерес во взаимодействии педагогов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У педагогов повысилось профессиональное мастерство в рамках РЛП, самообразование педагогов, возможность для профессионального роста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Повышение внутренней и внешней мотивации педагогов</a:t>
                      </a:r>
                      <a:endParaRPr lang="ru-RU" b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59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Содержание и организация образовательной деятельности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Ненасильственное общение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 предметно-пространственной среде появился «голос (рука) ребенка»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Выбор ребенка в деятельности (фиксация выбора)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Активное подключение родителей в образовательный процесс через проведение совместных мероприятий (экскурсии выходного дня, акции и т.д.)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Пространственно-предметная среда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Разделение группы на смысловые центры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Появился уголок «Эмоций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и настроения»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Выбор ребенка в деятельности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Новые игры на развитие эмоционального интеллекта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Уголок уединения (релаксации)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Различные формы «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мирилок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Создание условий для реализации возможностей (библиотека)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Органичная </a:t>
                      </a:r>
                      <a:r>
                        <a:rPr lang="ru-RU" b="0" dirty="0" err="1" smtClean="0">
                          <a:solidFill>
                            <a:schemeClr val="tx1"/>
                          </a:solidFill>
                        </a:rPr>
                        <a:t>встроенность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микросреды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в пространстве группы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5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2344" y="188640"/>
            <a:ext cx="1728192" cy="899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63352" y="908720"/>
            <a:ext cx="106571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Используемые инструменты Программы РЛП: </a:t>
            </a:r>
            <a:r>
              <a:rPr lang="ru-RU" i="1" dirty="0" smtClean="0"/>
              <a:t> 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ПОС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УМК «Социально-эмоционального развития дошкольников»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Технология выбора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Обмен опытом работы педагогов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Командные игры, деловые игры (на сплочение, объединение коллектива)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Игра «Палитра эмоций»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Квадрат настроения (путеводитель по эмоциям)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Доска пожеланий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Платформа «Школа возможностей» («Вклад в будущее») (смотрим вместе, читаем вместе… онлайн курсы для родителей)</a:t>
            </a:r>
          </a:p>
          <a:p>
            <a:pPr marL="342900" indent="-342900">
              <a:buAutoNum type="arabicPeriod"/>
            </a:pPr>
            <a:r>
              <a:rPr lang="ru-RU" i="1" dirty="0" smtClean="0"/>
              <a:t>Соглашение (кодекс взаимодействия)</a:t>
            </a:r>
          </a:p>
          <a:p>
            <a:pPr marL="342900" indent="-342900">
              <a:buAutoNum type="arabicPeriod"/>
            </a:pPr>
            <a:endParaRPr lang="ru-RU" i="1" dirty="0" smtClean="0"/>
          </a:p>
          <a:p>
            <a:pPr marL="342900" indent="-342900">
              <a:buAutoNum type="arabicPeriod"/>
            </a:pPr>
            <a:endParaRPr lang="ru-RU" i="1" dirty="0" smtClean="0"/>
          </a:p>
          <a:p>
            <a:pPr marL="342900" indent="-342900">
              <a:buAutoNum type="arabicPeriod"/>
            </a:pP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3352" y="3789040"/>
            <a:ext cx="11881779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Методические продукты: </a:t>
            </a:r>
          </a:p>
          <a:p>
            <a:r>
              <a:rPr lang="ru-RU" i="1" dirty="0" smtClean="0"/>
              <a:t> -    План работы по организации проекта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Конспекты сценариев различных мероприятий (мастер-классов для родителей, развлечения и праздники совместно с родителями)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Создание чек-листов дидактических игр, пособий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Методические рекомендации для родителей и педагогов (буклеты, памятки и т.д.)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Программа (опыт работы или проект) на развитие эмоционального интеллекта </a:t>
            </a:r>
          </a:p>
          <a:p>
            <a:r>
              <a:rPr lang="ru-RU" i="1" dirty="0" smtClean="0"/>
              <a:t>дошкольников (презентация программы (опыта работы)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Кейсы для педагогов (решение педагогических ситуаций)</a:t>
            </a:r>
          </a:p>
          <a:p>
            <a:pPr marL="285750" indent="-285750">
              <a:buFontTx/>
              <a:buChar char="-"/>
            </a:pPr>
            <a:r>
              <a:rPr lang="ru-RU" i="1" dirty="0" err="1" smtClean="0"/>
              <a:t>Лэпбук</a:t>
            </a:r>
            <a:r>
              <a:rPr lang="ru-RU" i="1" dirty="0" smtClean="0"/>
              <a:t> на развитие эмоционального интеллекта (книжки-малышки)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Выставка образовательных продуктов (тематических рисунков)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«Книга добрых дел»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Театральная постановка «Головоломка»(игры-драматизации)</a:t>
            </a:r>
          </a:p>
          <a:p>
            <a:pPr marL="285750" indent="-285750">
              <a:buFontTx/>
              <a:buChar char="-"/>
            </a:pPr>
            <a:r>
              <a:rPr lang="ru-RU" i="1" dirty="0" smtClean="0"/>
              <a:t>Портфель педагогических идей</a:t>
            </a:r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pPr marL="285750" indent="-285750">
              <a:buFontTx/>
              <a:buChar char="-"/>
            </a:pPr>
            <a:endParaRPr lang="ru-RU" i="1" dirty="0" smtClean="0"/>
          </a:p>
          <a:p>
            <a:endParaRPr lang="ru-RU" i="1" dirty="0" smtClean="0"/>
          </a:p>
          <a:p>
            <a:pPr marL="285750" indent="-285750">
              <a:buFontTx/>
              <a:buChar char="-"/>
            </a:pP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653136"/>
            <a:ext cx="3600400" cy="2095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497366"/>
            <a:ext cx="3634558" cy="13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2344" y="188640"/>
            <a:ext cx="1728192" cy="899833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612346"/>
              </p:ext>
            </p:extLst>
          </p:nvPr>
        </p:nvGraphicFramePr>
        <p:xfrm>
          <a:off x="551384" y="1921737"/>
          <a:ext cx="10657184" cy="4663440"/>
        </p:xfrm>
        <a:graphic>
          <a:graphicData uri="http://schemas.openxmlformats.org/drawingml/2006/table">
            <a:tbl>
              <a:tblPr firstRow="1" bandRow="1">
                <a:tableStyleId>{E7E9E790-F1DE-1DCB-C2B7-72577DDD8E58}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1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675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Отсутствие заинтересованности, а иногда и безразличие родителей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Пассивность,</a:t>
                      </a:r>
                      <a:r>
                        <a:rPr lang="ru-RU" baseline="0" dirty="0" smtClean="0"/>
                        <a:t> инертность </a:t>
                      </a:r>
                      <a:r>
                        <a:rPr lang="ru-RU" dirty="0" smtClean="0"/>
                        <a:t>педагогов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Недостаточный эмоциональный контакт</a:t>
                      </a:r>
                      <a:r>
                        <a:rPr lang="ru-RU" baseline="0" dirty="0" smtClean="0"/>
                        <a:t> детей и родителей</a:t>
                      </a:r>
                      <a:endParaRPr lang="ru-RU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Недостаток финансирования для приобретения методических материалов для занятий в УМК (тетради, папки и т.д.)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Отсутствие элементов новизны, современных подходов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 в ППС.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Недостаточное</a:t>
                      </a: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 материальное вознаграждение педагогов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Недостаточное финансирование проекта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Затруднения в нахождении времени для проведения мероприятий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j-lt"/>
                          <a:cs typeface="Times New Roman" pitchFamily="18" charset="0"/>
                        </a:rPr>
                        <a:t>Трудности детей в понимании данной темы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+mj-lt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ru-RU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Повышение компетенций родителей в вопросах эмоционального интеллекта через активные формы взаимодействия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Использование различных технологий для привлечения родительской общественности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Создание родительских сообществ по интересам, о</a:t>
                      </a:r>
                      <a:r>
                        <a:rPr lang="ru-RU" baseline="0" dirty="0" smtClean="0"/>
                        <a:t>бмен опытом родителей между собой на различные темы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Проведение совместных</a:t>
                      </a:r>
                      <a:r>
                        <a:rPr lang="ru-RU" baseline="0" dirty="0" smtClean="0"/>
                        <a:t> мероприятий с детьми и родителями (мастер-классы «Научился сам – научи ребенка (родителя)», праздники, развлечения, посиделки, родительский клуб и т.д.)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Компетенции 4К для педагогов (коммуникация, креативность, критическое мышление, кооперация)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Модификация (классификация) методического материала по теме развития эмоционального интеллекта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/>
                        <a:t>Качественная предварительную работу по проекту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9416" y="1475461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rgbClr val="FF0000"/>
                </a:solidFill>
              </a:rPr>
              <a:t>Возможные риски: 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1852" y="1502886"/>
            <a:ext cx="478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Выход из затруднений: </a:t>
            </a:r>
          </a:p>
        </p:txBody>
      </p:sp>
    </p:spTree>
    <p:extLst>
      <p:ext uri="{BB962C8B-B14F-4D97-AF65-F5344CB8AC3E}">
        <p14:creationId xmlns:p14="http://schemas.microsoft.com/office/powerpoint/2010/main" val="40149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2344" y="188640"/>
            <a:ext cx="1728192" cy="899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839416" y="1484784"/>
            <a:ext cx="101531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Календарь событий: </a:t>
            </a:r>
          </a:p>
          <a:p>
            <a:endParaRPr lang="ru-RU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/>
              <a:t>Мониторинг эмоциональной сферы дошкольников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/>
              <a:t>Тематический план работы с родителями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/>
              <a:t>Предварительная работа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   - беседы с детьми,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   - чтение художественной литературы, 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   - просмотр мультфильмов, </a:t>
            </a:r>
          </a:p>
          <a:p>
            <a:r>
              <a:rPr lang="ru-RU" sz="1600" i="1" dirty="0"/>
              <a:t> </a:t>
            </a:r>
            <a:r>
              <a:rPr lang="ru-RU" sz="1600" i="1" dirty="0" smtClean="0"/>
              <a:t>     - проигрывание различных ситуаций для осмысления сюжета с подробным обсуждением не только поступков героев, а в первую очередь чувств и эмоций героев.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/>
              <a:t>Мини-проекты «Разбуди в ребенке волшебника»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/>
              <a:t>Мастер-классы с педагогами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/>
              <a:t>Тематические родительские посиделки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/>
              <a:t>Семейный клуб «Счастливый малыш»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/>
              <a:t>Педагогическое кафе «Эмоциональный мир ребенка»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i="1" dirty="0" smtClean="0"/>
              <a:t>Портфель педагогических идей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4052406"/>
            <a:ext cx="3528392" cy="26991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088473"/>
            <a:ext cx="2736304" cy="230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2344" y="188640"/>
            <a:ext cx="1728192" cy="89983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767408" y="1088473"/>
            <a:ext cx="107291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Ожидаемый результат: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д</a:t>
            </a:r>
            <a:r>
              <a:rPr lang="ru-RU" sz="1800" dirty="0" smtClean="0"/>
              <a:t>ети станут </a:t>
            </a:r>
            <a:r>
              <a:rPr lang="ru-RU" sz="1800" dirty="0"/>
              <a:t>увереннее в </a:t>
            </a:r>
            <a:r>
              <a:rPr lang="ru-RU" sz="1800" dirty="0" smtClean="0"/>
              <a:t>себе (повысится их самооценка), более открытые, самостоятельные </a:t>
            </a:r>
            <a:r>
              <a:rPr lang="ru-RU" sz="1800" dirty="0"/>
              <a:t>и </a:t>
            </a:r>
            <a:r>
              <a:rPr lang="ru-RU" sz="1800" dirty="0" smtClean="0"/>
              <a:t>чувствительные </a:t>
            </a:r>
            <a:r>
              <a:rPr lang="ru-RU" sz="1800" dirty="0"/>
              <a:t>к эмоциям других людей;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смогут выражать словами и проявлять свои чувства, объясняя их появление;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800" dirty="0" smtClean="0"/>
              <a:t>смогут </a:t>
            </a:r>
            <a:r>
              <a:rPr lang="ru-RU" sz="1800" dirty="0"/>
              <a:t>контролировать себя, </a:t>
            </a:r>
            <a:r>
              <a:rPr lang="ru-RU" sz="1800" dirty="0" smtClean="0"/>
              <a:t>свои </a:t>
            </a:r>
            <a:r>
              <a:rPr lang="ru-RU" sz="1800" dirty="0"/>
              <a:t>чувства </a:t>
            </a:r>
            <a:r>
              <a:rPr lang="ru-RU" sz="1800" dirty="0" smtClean="0"/>
              <a:t>так, чтобы </a:t>
            </a:r>
            <a:r>
              <a:rPr lang="ru-RU" sz="1800" dirty="0"/>
              <a:t>они не «переливались через </a:t>
            </a:r>
            <a:r>
              <a:rPr lang="ru-RU" sz="1800" dirty="0" smtClean="0"/>
              <a:t>край», сознательно </a:t>
            </a:r>
            <a:r>
              <a:rPr lang="ru-RU" sz="1800" dirty="0"/>
              <a:t>влиять на свои </a:t>
            </a:r>
            <a:r>
              <a:rPr lang="ru-RU" sz="1800" dirty="0" smtClean="0"/>
              <a:t>эмоции и свои взаимоотношения с другими детьми;</a:t>
            </a:r>
            <a:endParaRPr lang="ru-RU" sz="1800" dirty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800" dirty="0" smtClean="0"/>
              <a:t>образовательная среда станет более разнообразной, гибкой, доступной;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п</a:t>
            </a:r>
            <a:r>
              <a:rPr lang="ru-RU" sz="1800" dirty="0" smtClean="0"/>
              <a:t>овысится взаимопомощь детей друг к другу и помощь младшим дошкольникам;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800" dirty="0" smtClean="0"/>
              <a:t>развитие </a:t>
            </a:r>
            <a:r>
              <a:rPr lang="ru-RU" sz="1800" dirty="0"/>
              <a:t>эмоциональной компетентности детей, родителей и педагогов; </a:t>
            </a:r>
            <a:endParaRPr lang="ru-RU" sz="1800" dirty="0" smtClean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800" dirty="0" smtClean="0"/>
              <a:t>приобретение важных </a:t>
            </a:r>
            <a:r>
              <a:rPr lang="ru-RU" sz="1800" dirty="0"/>
              <a:t>социальных навыков конструктивного </a:t>
            </a:r>
            <a:r>
              <a:rPr lang="ru-RU" sz="1800" dirty="0" smtClean="0"/>
              <a:t>взаимодействия всех участников образовательных отношений;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800" dirty="0" smtClean="0"/>
              <a:t>усиление </a:t>
            </a:r>
            <a:r>
              <a:rPr lang="ru-RU" sz="1800" dirty="0"/>
              <a:t>общности, единства участников образовательного процесса; </a:t>
            </a:r>
            <a:endParaRPr lang="ru-RU" sz="1800" dirty="0" smtClean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800" dirty="0" smtClean="0"/>
              <a:t>у педагогов повысится эмоциональная </a:t>
            </a:r>
            <a:r>
              <a:rPr lang="ru-RU" sz="1800" dirty="0"/>
              <a:t>устойчивость и </a:t>
            </a:r>
            <a:r>
              <a:rPr lang="ru-RU" sz="1800" dirty="0" smtClean="0"/>
              <a:t>самоуправление</a:t>
            </a:r>
            <a:r>
              <a:rPr lang="ru-RU" sz="1800" b="1" dirty="0" smtClean="0"/>
              <a:t>,</a:t>
            </a:r>
            <a:r>
              <a:rPr lang="ru-RU" sz="1800" dirty="0"/>
              <a:t> </a:t>
            </a:r>
            <a:r>
              <a:rPr lang="ru-RU" sz="1800" dirty="0" smtClean="0"/>
              <a:t>снизится уровень </a:t>
            </a:r>
            <a:r>
              <a:rPr lang="ru-RU" sz="1800" dirty="0"/>
              <a:t>стресса и риска </a:t>
            </a:r>
            <a:r>
              <a:rPr lang="ru-RU" sz="1800" dirty="0" smtClean="0"/>
              <a:t>эмоционального выгорания </a:t>
            </a:r>
            <a:r>
              <a:rPr lang="ru-RU" sz="1800" dirty="0"/>
              <a:t>на рабочем </a:t>
            </a:r>
            <a:r>
              <a:rPr lang="ru-RU" sz="1800" dirty="0" smtClean="0"/>
              <a:t>месте</a:t>
            </a:r>
            <a:r>
              <a:rPr lang="ru-RU" sz="1800" dirty="0"/>
              <a:t>;</a:t>
            </a:r>
            <a:endParaRPr lang="ru-RU" sz="1800" dirty="0" smtClean="0"/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у</a:t>
            </a:r>
            <a:r>
              <a:rPr lang="ru-RU" sz="1800" dirty="0" smtClean="0"/>
              <a:t>лучшение качества </a:t>
            </a:r>
            <a:r>
              <a:rPr lang="ru-RU" sz="1800" dirty="0"/>
              <a:t>межличностных отношений и </a:t>
            </a:r>
            <a:r>
              <a:rPr lang="ru-RU" sz="1800" dirty="0" smtClean="0"/>
              <a:t>коммуникаций педагог-родитель-ребенок</a:t>
            </a:r>
            <a:endParaRPr lang="ru-RU" sz="3600" dirty="0" smtClean="0"/>
          </a:p>
          <a:p>
            <a:pPr>
              <a:defRPr/>
            </a:pP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9565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5685</TotalTime>
  <Words>1161</Words>
  <Application>Microsoft Office PowerPoint</Application>
  <DocSecurity>0</DocSecurity>
  <PresentationFormat>Широкоэкранный</PresentationFormat>
  <Paragraphs>178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Wingdings</vt:lpstr>
      <vt:lpstr>Verdana</vt:lpstr>
      <vt:lpstr>Arial</vt:lpstr>
      <vt:lpstr>Rasa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Kitsen, Andrey</dc:creator>
  <cp:keywords/>
  <dc:description/>
  <cp:lastModifiedBy>Олеся</cp:lastModifiedBy>
  <cp:revision>219</cp:revision>
  <cp:lastPrinted>2024-10-16T15:58:49Z</cp:lastPrinted>
  <dcterms:created xsi:type="dcterms:W3CDTF">2021-05-31T10:14:14Z</dcterms:created>
  <dcterms:modified xsi:type="dcterms:W3CDTF">2024-10-16T16:03:54Z</dcterms:modified>
  <cp:category/>
  <dc:identifier/>
  <cp:contentStatus/>
  <dc:language/>
  <cp:version/>
</cp:coreProperties>
</file>